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76" r:id="rId2"/>
    <p:sldId id="282" r:id="rId3"/>
    <p:sldId id="284" r:id="rId4"/>
    <p:sldId id="288" r:id="rId5"/>
    <p:sldId id="286" r:id="rId6"/>
    <p:sldId id="289" r:id="rId7"/>
    <p:sldId id="293" r:id="rId8"/>
    <p:sldId id="294" r:id="rId9"/>
    <p:sldId id="292" r:id="rId10"/>
    <p:sldId id="310" r:id="rId11"/>
    <p:sldId id="317" r:id="rId12"/>
    <p:sldId id="290" r:id="rId13"/>
    <p:sldId id="325" r:id="rId14"/>
    <p:sldId id="326" r:id="rId15"/>
    <p:sldId id="327" r:id="rId16"/>
    <p:sldId id="328" r:id="rId17"/>
    <p:sldId id="329" r:id="rId18"/>
    <p:sldId id="330" r:id="rId19"/>
    <p:sldId id="320" r:id="rId20"/>
    <p:sldId id="314" r:id="rId21"/>
    <p:sldId id="315" r:id="rId22"/>
    <p:sldId id="316" r:id="rId23"/>
  </p:sldIdLst>
  <p:sldSz cx="12192000" cy="6858000"/>
  <p:notesSz cx="6858000" cy="9144000"/>
  <p:defaultTextStyle>
    <a:defPPr>
      <a:defRPr lang="bg-B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4FF"/>
    <a:srgbClr val="FAFAFA"/>
    <a:srgbClr val="5B43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5622" autoAdjust="0"/>
    <p:restoredTop sz="96370" autoAdjust="0"/>
  </p:normalViewPr>
  <p:slideViewPr>
    <p:cSldViewPr snapToGrid="0">
      <p:cViewPr>
        <p:scale>
          <a:sx n="100" d="100"/>
          <a:sy n="100" d="100"/>
        </p:scale>
        <p:origin x="36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4D3D73-309B-481C-9D19-361B2BB681DF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DECCB-EB4D-4BEE-8A6F-BECBFC029EAA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88705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/>
              <a:t>Hi</a:t>
            </a:r>
            <a:r>
              <a:rPr lang="en-US" sz="2800" baseline="0" dirty="0"/>
              <a:t> there!</a:t>
            </a:r>
          </a:p>
          <a:p>
            <a:endParaRPr lang="en-US" sz="2800" baseline="0" dirty="0"/>
          </a:p>
          <a:p>
            <a:r>
              <a:rPr lang="en-US" sz="2800" baseline="0" dirty="0"/>
              <a:t>I’m Martin. You know guys when you start working on a project and you have a working title. It’s not the final one, but the one you use to explain what you are doing. Well … this is the working title that actually got to production </a:t>
            </a:r>
            <a:r>
              <a:rPr lang="en-US" sz="2800" baseline="0" dirty="0">
                <a:sym typeface="Wingdings" panose="05000000000000000000" pitchFamily="2" charset="2"/>
              </a:rPr>
              <a:t> </a:t>
            </a:r>
          </a:p>
          <a:p>
            <a:endParaRPr lang="en-US" sz="2800" baseline="0" dirty="0">
              <a:sym typeface="Wingdings" panose="05000000000000000000" pitchFamily="2" charset="2"/>
            </a:endParaRPr>
          </a:p>
          <a:p>
            <a:r>
              <a:rPr lang="en-US" sz="2800" baseline="0" dirty="0">
                <a:sym typeface="Wingdings" panose="05000000000000000000" pitchFamily="2" charset="2"/>
              </a:rPr>
              <a:t>A few words about the “mad guy”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DECCB-EB4D-4BEE-8A6F-BECBFC029EAA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5282005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aseline="0" dirty="0">
                <a:sym typeface="Wingdings" panose="05000000000000000000" pitchFamily="2" charset="2"/>
              </a:rPr>
              <a:t>Post presenting myself…:</a:t>
            </a:r>
          </a:p>
          <a:p>
            <a:endParaRPr lang="en-US" sz="1200" baseline="0" dirty="0">
              <a:sym typeface="Wingdings" panose="05000000000000000000" pitchFamily="2" charset="2"/>
            </a:endParaRPr>
          </a:p>
          <a:p>
            <a:r>
              <a:rPr lang="en-US" sz="1200" baseline="0" dirty="0">
                <a:sym typeface="Wingdings" panose="05000000000000000000" pitchFamily="2" charset="2"/>
              </a:rPr>
              <a:t>Actually in these 4 words (state the words) there is quite a lot of stuff, so let’s split them a bit and start by understanding what inheritance really means.</a:t>
            </a:r>
            <a:endParaRPr lang="en-GB" sz="1200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DECCB-EB4D-4BEE-8A6F-BECBFC029EAA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76646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note I am not speaking about classes, just relationships</a:t>
            </a:r>
            <a:r>
              <a:rPr lang="en-US" baseline="0" dirty="0"/>
              <a:t>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DECCB-EB4D-4BEE-8A6F-BECBFC029EAA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946817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might be the best kind of inheritance </a:t>
            </a:r>
            <a:r>
              <a:rPr lang="en-US" dirty="0">
                <a:sym typeface="Wingdings" panose="05000000000000000000" pitchFamily="2" charset="2"/>
              </a:rPr>
              <a:t>… I wish it upon you all!</a:t>
            </a:r>
            <a:r>
              <a:rPr lang="en-US" baseline="0" dirty="0">
                <a:sym typeface="Wingdings" panose="05000000000000000000" pitchFamily="2" charset="2"/>
              </a:rPr>
              <a:t> So now let’s go to classical!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DECCB-EB4D-4BEE-8A6F-BECBFC029EAA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936547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Single inheritance</a:t>
            </a:r>
          </a:p>
          <a:p>
            <a:r>
              <a:rPr lang="en-US" dirty="0"/>
              <a:t>where subclasses inherit the features of one superclass. A class acquires the properties of another class.</a:t>
            </a:r>
          </a:p>
          <a:p>
            <a:endParaRPr lang="en-US" dirty="0"/>
          </a:p>
          <a:p>
            <a:r>
              <a:rPr lang="en-US" dirty="0"/>
              <a:t>Good example:</a:t>
            </a:r>
            <a:r>
              <a:rPr lang="en-US" baseline="0" dirty="0"/>
              <a:t>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DECCB-EB4D-4BEE-8A6F-BECBFC029EAA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61433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Multilevel inheritance</a:t>
            </a:r>
          </a:p>
          <a:p>
            <a:endParaRPr lang="en-US" dirty="0"/>
          </a:p>
          <a:p>
            <a:r>
              <a:rPr lang="en-US" dirty="0"/>
              <a:t>where a subclass is inherited from another subclass. It is not uncommon that a class is derived from another derived class as shown in the figure "Multilevel inheritance". </a:t>
            </a:r>
            <a:endParaRPr lang="en-US" dirty="0">
              <a:effectLst/>
            </a:endParaRPr>
          </a:p>
          <a:p>
            <a:endParaRPr lang="en-US" dirty="0"/>
          </a:p>
          <a:p>
            <a:r>
              <a:rPr lang="en-US" dirty="0"/>
              <a:t>The class </a:t>
            </a:r>
            <a:r>
              <a:rPr lang="en-US" i="1" dirty="0"/>
              <a:t>A</a:t>
            </a:r>
            <a:r>
              <a:rPr lang="en-US" dirty="0"/>
              <a:t> serves as a </a:t>
            </a:r>
            <a:r>
              <a:rPr lang="en-US" i="1" dirty="0"/>
              <a:t>base class</a:t>
            </a:r>
            <a:r>
              <a:rPr lang="en-US" dirty="0"/>
              <a:t> for the </a:t>
            </a:r>
            <a:r>
              <a:rPr lang="en-US" i="1" dirty="0"/>
              <a:t>derived class</a:t>
            </a:r>
            <a:r>
              <a:rPr lang="en-US" dirty="0"/>
              <a:t> </a:t>
            </a:r>
            <a:r>
              <a:rPr lang="en-US" i="1" dirty="0"/>
              <a:t>B</a:t>
            </a:r>
            <a:r>
              <a:rPr lang="en-US" dirty="0"/>
              <a:t>, which in turn serves as a </a:t>
            </a:r>
            <a:r>
              <a:rPr lang="en-US" i="1" dirty="0"/>
              <a:t>base class</a:t>
            </a:r>
            <a:r>
              <a:rPr lang="en-US" dirty="0"/>
              <a:t> for the </a:t>
            </a:r>
            <a:r>
              <a:rPr lang="en-US" i="1" dirty="0"/>
              <a:t>derived class</a:t>
            </a:r>
            <a:r>
              <a:rPr lang="en-US" dirty="0"/>
              <a:t> </a:t>
            </a:r>
            <a:r>
              <a:rPr lang="en-US" i="1" dirty="0"/>
              <a:t>C</a:t>
            </a:r>
            <a:r>
              <a:rPr lang="en-US" dirty="0"/>
              <a:t>. The class </a:t>
            </a:r>
            <a:r>
              <a:rPr lang="en-US" i="1" dirty="0" err="1"/>
              <a:t>B</a:t>
            </a:r>
            <a:r>
              <a:rPr lang="en-US" dirty="0" err="1"/>
              <a:t>is</a:t>
            </a:r>
            <a:r>
              <a:rPr lang="en-US" dirty="0"/>
              <a:t> known as </a:t>
            </a:r>
            <a:r>
              <a:rPr lang="en-US" i="1" dirty="0"/>
              <a:t>intermediate</a:t>
            </a:r>
            <a:r>
              <a:rPr lang="en-US" dirty="0"/>
              <a:t> base class because it provides a link for the inheritance between </a:t>
            </a:r>
            <a:r>
              <a:rPr lang="en-US" i="1" dirty="0"/>
              <a:t>A</a:t>
            </a:r>
            <a:r>
              <a:rPr lang="en-US" dirty="0"/>
              <a:t> and </a:t>
            </a:r>
            <a:r>
              <a:rPr lang="en-US" i="1" dirty="0"/>
              <a:t>C</a:t>
            </a:r>
            <a:r>
              <a:rPr lang="en-US" dirty="0"/>
              <a:t>. The chain </a:t>
            </a:r>
            <a:r>
              <a:rPr lang="en-US" i="1" dirty="0"/>
              <a:t>ABC</a:t>
            </a:r>
            <a:r>
              <a:rPr lang="en-US" dirty="0"/>
              <a:t> is known as </a:t>
            </a:r>
            <a:r>
              <a:rPr lang="en-US" i="1" dirty="0"/>
              <a:t>inheritance path</a:t>
            </a:r>
            <a:r>
              <a:rPr lang="en-US" dirty="0"/>
              <a:t>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DECCB-EB4D-4BEE-8A6F-BECBFC029EAA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5068310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Hierarchical inheritance</a:t>
            </a:r>
          </a:p>
          <a:p>
            <a:r>
              <a:rPr lang="en-US" dirty="0"/>
              <a:t>where one class serves as a superclass (base class) for more than one sub class.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DECCB-EB4D-4BEE-8A6F-BECBFC029EAA}" type="slidenum">
              <a:rPr lang="bg-BG" smtClean="0"/>
              <a:t>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65275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Multiple inheritance</a:t>
            </a:r>
          </a:p>
          <a:p>
            <a:r>
              <a:rPr lang="en-US" dirty="0"/>
              <a:t>where one class can have more than one superclass and inherit features from all parent classes.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Horse + Man</a:t>
            </a:r>
            <a:r>
              <a:rPr lang="en-US" baseline="0" dirty="0">
                <a:effectLst/>
              </a:rPr>
              <a:t> =&gt; !Centaur</a:t>
            </a:r>
            <a:endParaRPr lang="en-US" dirty="0"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DECCB-EB4D-4BEE-8A6F-BECBFC029EAA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9604601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Hybrid inheritance</a:t>
            </a:r>
          </a:p>
          <a:p>
            <a:r>
              <a:rPr lang="en-US" dirty="0"/>
              <a:t>a mix of two or more of the above types of inheritance.</a:t>
            </a:r>
          </a:p>
          <a:p>
            <a:endParaRPr lang="en-US" dirty="0"/>
          </a:p>
          <a:p>
            <a:r>
              <a:rPr lang="en-US" dirty="0"/>
              <a:t>Usually where our projects get the need of massive re-factoring…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6DECCB-EB4D-4BEE-8A6F-BECBFC029EAA}" type="slidenum">
              <a:rPr lang="bg-BG" smtClean="0"/>
              <a:t>12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91238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937718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47406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52379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0608" y="6345546"/>
            <a:ext cx="1110785" cy="39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447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247635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26717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914361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5490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03327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607394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bg-BG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351822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bg-BG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bg-BG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F8ADE-687F-4D23-AE2A-474EE3E8978C}" type="datetimeFigureOut">
              <a:rPr lang="bg-BG" smtClean="0"/>
              <a:t>20.7.2017 г.</a:t>
            </a:fld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CF1C3-B034-4489-982C-D5750C37175D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5904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bg-B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martin.c@sbtech.com" TargetMode="External"/><Relationship Id="rId2" Type="http://schemas.openxmlformats.org/officeDocument/2006/relationships/hyperlink" Target="https://goo.gl/CRRJ2Y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github.com/mchaov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>ООП</a:t>
            </a:r>
            <a:r>
              <a:rPr lang="en-US" dirty="0"/>
              <a:t> </a:t>
            </a:r>
            <a:r>
              <a:rPr lang="bg-BG" dirty="0"/>
              <a:t>и</a:t>
            </a:r>
            <a:r>
              <a:rPr lang="en-US" dirty="0"/>
              <a:t> JavaScript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0674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pngimg.com/upload/man_PNG6532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8644" y="1151205"/>
            <a:ext cx="1833308" cy="4208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5007"/>
            <a:ext cx="6826445" cy="4380627"/>
          </a:xfrm>
          <a:prstGeom prst="rect">
            <a:avLst/>
          </a:prstGeom>
        </p:spPr>
      </p:pic>
      <p:sp>
        <p:nvSpPr>
          <p:cNvPr id="6" name="Plus Sign 5"/>
          <p:cNvSpPr/>
          <p:nvPr/>
        </p:nvSpPr>
        <p:spPr>
          <a:xfrm>
            <a:off x="6623987" y="2091188"/>
            <a:ext cx="2328266" cy="2328266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 dirty="0"/>
          </a:p>
        </p:txBody>
      </p:sp>
    </p:spTree>
    <p:extLst>
      <p:ext uri="{BB962C8B-B14F-4D97-AF65-F5344CB8AC3E}">
        <p14:creationId xmlns:p14="http://schemas.microsoft.com/office/powerpoint/2010/main" val="2594334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A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482" y="10758"/>
            <a:ext cx="5829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302669"/>
      </p:ext>
    </p:extLst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174031" y="1923928"/>
            <a:ext cx="1843939" cy="96988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AB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992034" y="95126"/>
            <a:ext cx="4207933" cy="969881"/>
            <a:chOff x="3628016" y="95126"/>
            <a:chExt cx="4207933" cy="969881"/>
          </a:xfrm>
        </p:grpSpPr>
        <p:sp>
          <p:nvSpPr>
            <p:cNvPr id="5" name="Rectangle 4"/>
            <p:cNvSpPr/>
            <p:nvPr/>
          </p:nvSpPr>
          <p:spPr>
            <a:xfrm>
              <a:off x="3628016" y="95126"/>
              <a:ext cx="969881" cy="96988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00" dirty="0">
                  <a:solidFill>
                    <a:schemeClr val="bg1"/>
                  </a:solidFill>
                </a:rPr>
                <a:t>A</a:t>
              </a:r>
              <a:endParaRPr lang="en-GB" sz="9600" dirty="0">
                <a:solidFill>
                  <a:schemeClr val="bg1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6866068" y="95126"/>
              <a:ext cx="969881" cy="969881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600" dirty="0">
                  <a:solidFill>
                    <a:schemeClr val="bg1"/>
                  </a:solidFill>
                </a:rPr>
                <a:t>B</a:t>
              </a:r>
              <a:endParaRPr lang="en-GB" sz="96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8" name="Straight Arrow Connector 7"/>
          <p:cNvCxnSpPr>
            <a:stCxn id="5" idx="2"/>
          </p:cNvCxnSpPr>
          <p:nvPr/>
        </p:nvCxnSpPr>
        <p:spPr>
          <a:xfrm>
            <a:off x="4476975" y="1065007"/>
            <a:ext cx="697056" cy="858921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6" idx="2"/>
          </p:cNvCxnSpPr>
          <p:nvPr/>
        </p:nvCxnSpPr>
        <p:spPr>
          <a:xfrm flipH="1">
            <a:off x="7017971" y="1065007"/>
            <a:ext cx="697056" cy="858921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endCxn id="46" idx="0"/>
          </p:cNvCxnSpPr>
          <p:nvPr/>
        </p:nvCxnSpPr>
        <p:spPr>
          <a:xfrm flipH="1">
            <a:off x="4476975" y="2893809"/>
            <a:ext cx="697056" cy="795317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endCxn id="47" idx="0"/>
          </p:cNvCxnSpPr>
          <p:nvPr/>
        </p:nvCxnSpPr>
        <p:spPr>
          <a:xfrm>
            <a:off x="7017970" y="2893809"/>
            <a:ext cx="697057" cy="795317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3992034" y="3689126"/>
            <a:ext cx="969881" cy="96988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C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7230086" y="3689126"/>
            <a:ext cx="969881" cy="96988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D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701603" y="5648813"/>
            <a:ext cx="969881" cy="969881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E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2952876" y="5648813"/>
            <a:ext cx="969881" cy="969881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F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4204150" y="5648813"/>
            <a:ext cx="969881" cy="9698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G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7531299" y="5648812"/>
            <a:ext cx="969881" cy="96988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H</a:t>
            </a:r>
            <a:endParaRPr lang="en-GB" sz="9600" dirty="0">
              <a:solidFill>
                <a:schemeClr val="bg1"/>
              </a:solidFill>
            </a:endParaRPr>
          </a:p>
        </p:txBody>
      </p:sp>
      <p:cxnSp>
        <p:nvCxnSpPr>
          <p:cNvPr id="54" name="Straight Arrow Connector 53"/>
          <p:cNvCxnSpPr>
            <a:endCxn id="50" idx="0"/>
          </p:cNvCxnSpPr>
          <p:nvPr/>
        </p:nvCxnSpPr>
        <p:spPr>
          <a:xfrm flipH="1">
            <a:off x="2186544" y="4659007"/>
            <a:ext cx="1805490" cy="989806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46" idx="2"/>
            <a:endCxn id="51" idx="0"/>
          </p:cNvCxnSpPr>
          <p:nvPr/>
        </p:nvCxnSpPr>
        <p:spPr>
          <a:xfrm flipH="1">
            <a:off x="3437817" y="4659007"/>
            <a:ext cx="1039158" cy="989806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endCxn id="52" idx="0"/>
          </p:cNvCxnSpPr>
          <p:nvPr/>
        </p:nvCxnSpPr>
        <p:spPr>
          <a:xfrm flipH="1">
            <a:off x="4689091" y="4659007"/>
            <a:ext cx="261692" cy="989806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/>
          <p:cNvCxnSpPr>
            <a:stCxn id="47" idx="2"/>
            <a:endCxn id="53" idx="0"/>
          </p:cNvCxnSpPr>
          <p:nvPr/>
        </p:nvCxnSpPr>
        <p:spPr>
          <a:xfrm>
            <a:off x="7715027" y="4659007"/>
            <a:ext cx="301213" cy="989805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52" idx="3"/>
            <a:endCxn id="53" idx="1"/>
          </p:cNvCxnSpPr>
          <p:nvPr/>
        </p:nvCxnSpPr>
        <p:spPr>
          <a:xfrm flipV="1">
            <a:off x="5174031" y="6133753"/>
            <a:ext cx="2357268" cy="1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1146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0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75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6" grpId="0" animBg="1"/>
      <p:bldP spid="47" grpId="0" animBg="1"/>
      <p:bldP spid="50" grpId="0" animBg="1"/>
      <p:bldP spid="51" grpId="0" animBg="1"/>
      <p:bldP spid="52" grpId="0" animBg="1"/>
      <p:bldP spid="5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Прототипно ООП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029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Класическо ООП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477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Свързани обекти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173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Композиция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962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Засенчващи свойства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04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Интроспекция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8628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Резюме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bg-BG" dirty="0"/>
              <a:t>Наследяване</a:t>
            </a:r>
            <a:endParaRPr lang="en-US" dirty="0"/>
          </a:p>
          <a:p>
            <a:r>
              <a:rPr lang="bg-BG" dirty="0"/>
              <a:t>Класическо ООП</a:t>
            </a:r>
            <a:endParaRPr lang="en-US" dirty="0"/>
          </a:p>
          <a:p>
            <a:r>
              <a:rPr lang="bg-BG" dirty="0"/>
              <a:t>Прототипи</a:t>
            </a:r>
          </a:p>
          <a:p>
            <a:r>
              <a:rPr lang="bg-BG" dirty="0"/>
              <a:t>Делегиране</a:t>
            </a:r>
          </a:p>
          <a:p>
            <a:r>
              <a:rPr lang="bg-BG" dirty="0"/>
              <a:t>Свързани обекти</a:t>
            </a:r>
          </a:p>
          <a:p>
            <a:r>
              <a:rPr lang="bg-BG" dirty="0"/>
              <a:t>Композиция</a:t>
            </a:r>
          </a:p>
          <a:p>
            <a:r>
              <a:rPr lang="bg-BG" dirty="0"/>
              <a:t>Засенчващи свойства</a:t>
            </a:r>
            <a:endParaRPr lang="en-US" dirty="0"/>
          </a:p>
          <a:p>
            <a:r>
              <a:rPr lang="bg-BG" dirty="0"/>
              <a:t>Интроспекция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126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>
        <p14:prism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Кой съм аз</a:t>
            </a:r>
            <a:r>
              <a:rPr lang="en-US" dirty="0"/>
              <a:t>?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/>
              <a:t>Софтуерен архитект</a:t>
            </a:r>
            <a:endParaRPr lang="en-US" dirty="0"/>
          </a:p>
          <a:p>
            <a:r>
              <a:rPr lang="bg-BG" dirty="0"/>
              <a:t>Технически ръководител по клиентски софтуер</a:t>
            </a:r>
            <a:endParaRPr lang="en-US" dirty="0"/>
          </a:p>
          <a:p>
            <a:r>
              <a:rPr lang="bg-BG" dirty="0"/>
              <a:t>Технологичен ентусиаст</a:t>
            </a:r>
            <a:endParaRPr lang="en-US" dirty="0"/>
          </a:p>
          <a:p>
            <a:r>
              <a:rPr lang="bg-BG" dirty="0"/>
              <a:t>Дизайнер на софтуер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7168" y="4925297"/>
            <a:ext cx="4282816" cy="1681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994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Картина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97959" y="-17980"/>
            <a:ext cx="13787918" cy="689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138990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www.goodthingsguy.com/wp-content/uploads/2015/12/thank-you-not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30725" y="-1406691"/>
            <a:ext cx="18288000" cy="1028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4267522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Контакти</a:t>
            </a:r>
            <a:r>
              <a:rPr lang="en-US" dirty="0"/>
              <a:t>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LinkedIn:  </a:t>
            </a:r>
            <a:r>
              <a:rPr lang="en-GB" sz="2400" dirty="0">
                <a:hlinkClick r:id="rId2"/>
              </a:rPr>
              <a:t>https://goo.gl/CRRJ2Y</a:t>
            </a:r>
            <a:endParaRPr lang="en-GB" sz="2400" dirty="0"/>
          </a:p>
          <a:p>
            <a:r>
              <a:rPr lang="en-US" sz="2400" dirty="0"/>
              <a:t>Mail:         </a:t>
            </a:r>
            <a:r>
              <a:rPr lang="en-US" sz="2400" dirty="0">
                <a:hlinkClick r:id="rId3"/>
              </a:rPr>
              <a:t>martin.c@sbtech.com</a:t>
            </a:r>
            <a:endParaRPr lang="en-US" sz="2400" dirty="0"/>
          </a:p>
          <a:p>
            <a:r>
              <a:rPr lang="en-US" sz="2400" dirty="0"/>
              <a:t>Github:     </a:t>
            </a:r>
            <a:r>
              <a:rPr lang="en-US" sz="2400" dirty="0">
                <a:hlinkClick r:id="rId4"/>
              </a:rPr>
              <a:t>https://github.com/mchaov</a:t>
            </a:r>
            <a:endParaRPr lang="en-US" sz="2400" dirty="0"/>
          </a:p>
          <a:p>
            <a:pPr lvl="1"/>
            <a:endParaRPr lang="en-US" sz="2000" dirty="0"/>
          </a:p>
          <a:p>
            <a:endParaRPr lang="en-GB" sz="2400" dirty="0"/>
          </a:p>
          <a:p>
            <a:endParaRPr lang="en-GB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3224" y="704083"/>
            <a:ext cx="5449835" cy="5449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571324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9481" y="1892481"/>
            <a:ext cx="3073039" cy="3073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11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Наследяване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59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>
        <p14:prism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3074" name="Picture 2" descr="http://www.parmanlaw.com/wp-content/blogs.dir/126/files/2015/11/money-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39812" y="-1621480"/>
            <a:ext cx="14271625" cy="1010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2496154"/>
      </p:ext>
    </p:extLst>
  </p:cSld>
  <p:clrMapOvr>
    <a:masterClrMapping/>
  </p:clrMapOvr>
  <p:transition spd="med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69999" y="2192867"/>
            <a:ext cx="2472267" cy="2472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A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331199" y="2192867"/>
            <a:ext cx="2472267" cy="247226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B</a:t>
            </a:r>
            <a:endParaRPr lang="en-GB" sz="9600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>
          <a:xfrm>
            <a:off x="3742266" y="3429001"/>
            <a:ext cx="4588933" cy="0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0522488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/>
          <p:cNvCxnSpPr>
            <a:stCxn id="4" idx="3"/>
            <a:endCxn id="8" idx="1"/>
          </p:cNvCxnSpPr>
          <p:nvPr/>
        </p:nvCxnSpPr>
        <p:spPr>
          <a:xfrm>
            <a:off x="3742266" y="3429001"/>
            <a:ext cx="1058333" cy="0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8331199" y="2192867"/>
            <a:ext cx="2472267" cy="247226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C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269999" y="2192867"/>
            <a:ext cx="2472267" cy="2472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A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800599" y="2192867"/>
            <a:ext cx="2472267" cy="247226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B</a:t>
            </a:r>
            <a:endParaRPr lang="en-GB" sz="9600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>
            <a:stCxn id="8" idx="3"/>
            <a:endCxn id="5" idx="1"/>
          </p:cNvCxnSpPr>
          <p:nvPr/>
        </p:nvCxnSpPr>
        <p:spPr>
          <a:xfrm>
            <a:off x="7272866" y="3429001"/>
            <a:ext cx="1058333" cy="0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9995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/>
          <p:cNvCxnSpPr>
            <a:stCxn id="4" idx="3"/>
            <a:endCxn id="8" idx="1"/>
          </p:cNvCxnSpPr>
          <p:nvPr/>
        </p:nvCxnSpPr>
        <p:spPr>
          <a:xfrm>
            <a:off x="3742266" y="3429001"/>
            <a:ext cx="4588932" cy="1554787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269999" y="2192867"/>
            <a:ext cx="2472267" cy="2472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A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331199" y="638079"/>
            <a:ext cx="2472267" cy="247226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C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8331198" y="3747654"/>
            <a:ext cx="2472267" cy="247226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B</a:t>
            </a:r>
            <a:endParaRPr lang="en-GB" sz="9600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3742266" y="1874213"/>
            <a:ext cx="4588933" cy="1554788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078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331199" y="2192867"/>
            <a:ext cx="2472267" cy="247226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C</a:t>
            </a:r>
            <a:endParaRPr lang="en-GB" sz="9600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>
            <a:stCxn id="4" idx="3"/>
          </p:cNvCxnSpPr>
          <p:nvPr/>
        </p:nvCxnSpPr>
        <p:spPr>
          <a:xfrm>
            <a:off x="3742266" y="1874213"/>
            <a:ext cx="4588933" cy="318654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1269999" y="638079"/>
            <a:ext cx="2472267" cy="2472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A</a:t>
            </a:r>
            <a:endParaRPr lang="en-GB" sz="9600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269999" y="3747655"/>
            <a:ext cx="2472267" cy="2472267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B</a:t>
            </a:r>
            <a:endParaRPr lang="en-GB" sz="9600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>
            <a:stCxn id="8" idx="3"/>
          </p:cNvCxnSpPr>
          <p:nvPr/>
        </p:nvCxnSpPr>
        <p:spPr>
          <a:xfrm flipV="1">
            <a:off x="3742266" y="4665134"/>
            <a:ext cx="4588933" cy="318655"/>
          </a:xfrm>
          <a:prstGeom prst="straightConnector1">
            <a:avLst/>
          </a:prstGeom>
          <a:ln w="127000">
            <a:solidFill>
              <a:schemeClr val="accent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810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>
        <p159:morph option="byObject"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2377</TotalTime>
  <Words>362</Words>
  <Application>Microsoft Office PowerPoint</Application>
  <PresentationFormat>Widescreen</PresentationFormat>
  <Paragraphs>85</Paragraphs>
  <Slides>22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Office Theme</vt:lpstr>
      <vt:lpstr>ООП и JavaScript</vt:lpstr>
      <vt:lpstr>Кой съм аз?</vt:lpstr>
      <vt:lpstr>PowerPoint Presentation</vt:lpstr>
      <vt:lpstr>Наследяване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Прототипно ООП</vt:lpstr>
      <vt:lpstr>Класическо ООП</vt:lpstr>
      <vt:lpstr>Свързани обекти</vt:lpstr>
      <vt:lpstr>Композиция</vt:lpstr>
      <vt:lpstr>Засенчващи свойства</vt:lpstr>
      <vt:lpstr>Интроспекция</vt:lpstr>
      <vt:lpstr>Резюме</vt:lpstr>
      <vt:lpstr>PowerPoint Presentation</vt:lpstr>
      <vt:lpstr>PowerPoint Presentation</vt:lpstr>
      <vt:lpstr>Контакти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Prototype chain</dc:title>
  <dc:creator>Martin Chaov</dc:creator>
  <cp:lastModifiedBy>Martin Chaov</cp:lastModifiedBy>
  <cp:revision>253</cp:revision>
  <dcterms:created xsi:type="dcterms:W3CDTF">2016-10-22T08:59:16Z</dcterms:created>
  <dcterms:modified xsi:type="dcterms:W3CDTF">2017-07-20T15:52:25Z</dcterms:modified>
</cp:coreProperties>
</file>

<file path=docProps/thumbnail.jpeg>
</file>